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a:srgbClr val="582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B9647C-5919-4818-836E-4DEFF97F2D0A}" v="8" dt="2019-03-22T17:39:54.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894" autoAdjust="0"/>
    <p:restoredTop sz="94660"/>
  </p:normalViewPr>
  <p:slideViewPr>
    <p:cSldViewPr snapToGrid="0">
      <p:cViewPr>
        <p:scale>
          <a:sx n="40" d="100"/>
          <a:sy n="40" d="100"/>
        </p:scale>
        <p:origin x="1176" y="-40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5/20/2020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https://afrobarometer.org/blogs/ghana-africas-good-governance-darling-losing-fight-against-corrup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B923EF-E76C-4A44-9FB2-3DF9F1C3B813}"/>
              </a:ext>
            </a:extLst>
          </p:cNvPr>
          <p:cNvSpPr/>
          <p:nvPr/>
        </p:nvSpPr>
        <p:spPr>
          <a:xfrm>
            <a:off x="657169" y="5836779"/>
            <a:ext cx="20710915" cy="2549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Thesis </a:t>
            </a:r>
          </a:p>
          <a:p>
            <a:pPr algn="just"/>
            <a:r>
              <a:rPr lang="en-US" sz="3100" dirty="0">
                <a:solidFill>
                  <a:schemeClr val="tx1"/>
                </a:solidFill>
                <a:latin typeface="Century Schoolbook" panose="02040604050505020304" pitchFamily="18" charset="0"/>
              </a:rPr>
              <a:t>I argue that in order to dismantle socio-cultural ideologies about corruption, anti-corruption advocates must push for a new corruption-specific policy and pursue a more practical approach to tackling petty corruption.</a:t>
            </a:r>
            <a:endParaRPr lang="en-US" sz="3100" dirty="0">
              <a:solidFill>
                <a:schemeClr val="tx1"/>
              </a:solidFill>
              <a:latin typeface="Century Schoolbook" panose="020406040505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657169" y="828125"/>
            <a:ext cx="15867346" cy="3416320"/>
          </a:xfrm>
          <a:prstGeom prst="rect">
            <a:avLst/>
          </a:prstGeom>
          <a:noFill/>
        </p:spPr>
        <p:txBody>
          <a:bodyPr wrap="square" rtlCol="0">
            <a:spAutoFit/>
          </a:bodyPr>
          <a:lstStyle/>
          <a:p>
            <a:r>
              <a:rPr lang="en-US" sz="6600" b="1" dirty="0">
                <a:latin typeface="Century Schoolbook" panose="02040604050505020304" pitchFamily="18" charset="0"/>
                <a:cs typeface="Times New Roman" panose="02020603050405020304" pitchFamily="18" charset="0"/>
              </a:rPr>
              <a:t>Tackling Corruption in Ghana</a:t>
            </a:r>
          </a:p>
          <a:p>
            <a:endParaRPr lang="en-US" sz="6600" b="1" dirty="0">
              <a:latin typeface="Century Schoolbook" panose="02040604050505020304" pitchFamily="18" charset="0"/>
              <a:cs typeface="Times New Roman" panose="02020603050405020304" pitchFamily="18" charset="0"/>
            </a:endParaRPr>
          </a:p>
          <a:p>
            <a:r>
              <a:rPr lang="en-US" sz="4800" dirty="0">
                <a:latin typeface="Century Schoolbook" panose="02040604050505020304" pitchFamily="18" charset="0"/>
                <a:cs typeface="Times New Roman" panose="02020603050405020304" pitchFamily="18" charset="0"/>
              </a:rPr>
              <a:t>Danielle N. Frempong, Professor Tracy Kuperus</a:t>
            </a:r>
          </a:p>
          <a:p>
            <a:r>
              <a:rPr lang="en-US" sz="3600" dirty="0">
                <a:latin typeface="Century Schoolbook" panose="02040604050505020304" pitchFamily="18" charset="0"/>
                <a:cs typeface="Times New Roman" panose="02020603050405020304" pitchFamily="18" charset="0"/>
              </a:rPr>
              <a:t>International Development Studies</a:t>
            </a:r>
          </a:p>
        </p:txBody>
      </p:sp>
      <p:sp>
        <p:nvSpPr>
          <p:cNvPr id="14" name="Rectangle 13">
            <a:extLst>
              <a:ext uri="{FF2B5EF4-FFF2-40B4-BE49-F238E27FC236}">
                <a16:creationId xmlns:a16="http://schemas.microsoft.com/office/drawing/2014/main" id="{9D70880A-AF0C-43FB-AD83-F531558C0F10}"/>
              </a:ext>
            </a:extLst>
          </p:cNvPr>
          <p:cNvSpPr/>
          <p:nvPr/>
        </p:nvSpPr>
        <p:spPr>
          <a:xfrm>
            <a:off x="733285" y="27316911"/>
            <a:ext cx="9594896" cy="1649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b="1" i="1" dirty="0">
                <a:solidFill>
                  <a:schemeClr val="tx1"/>
                </a:solidFill>
                <a:latin typeface="Century Schoolbook" panose="02040604050505020304" pitchFamily="18" charset="0"/>
                <a:cs typeface="Times New Roman" panose="02020603050405020304" pitchFamily="18" charset="0"/>
              </a:rPr>
              <a:t>Sources and Acknowledgements</a:t>
            </a:r>
          </a:p>
          <a:p>
            <a:endParaRPr lang="en-US" sz="1600" b="1" i="1" dirty="0">
              <a:solidFill>
                <a:schemeClr val="tx1"/>
              </a:solidFill>
              <a:latin typeface="Century Schoolbook" panose="02040604050505020304" pitchFamily="18" charset="0"/>
              <a:cs typeface="Times New Roman" panose="02020603050405020304" pitchFamily="18" charset="0"/>
            </a:endParaRPr>
          </a:p>
          <a:p>
            <a:pPr marL="457200" indent="-457200">
              <a:buFont typeface="Arial" panose="020B0604020202020204" pitchFamily="34" charset="0"/>
              <a:buChar char="•"/>
            </a:pPr>
            <a:r>
              <a:rPr lang="en-US" sz="1200" dirty="0">
                <a:solidFill>
                  <a:schemeClr val="tx1"/>
                </a:solidFill>
                <a:latin typeface="Century Schoolbook" panose="02040604050505020304" pitchFamily="18" charset="0"/>
              </a:rPr>
              <a:t>www.transparency.org. 2020. </a:t>
            </a:r>
            <a:r>
              <a:rPr lang="en-US" sz="1200" i="1" dirty="0">
                <a:solidFill>
                  <a:schemeClr val="tx1"/>
                </a:solidFill>
                <a:latin typeface="Century Schoolbook" panose="02040604050505020304" pitchFamily="18" charset="0"/>
              </a:rPr>
              <a:t>Corruption Perceptions Index 2017</a:t>
            </a:r>
            <a:r>
              <a:rPr lang="en-US" sz="1200" dirty="0">
                <a:solidFill>
                  <a:schemeClr val="tx1"/>
                </a:solidFill>
                <a:latin typeface="Century Schoolbook" panose="02040604050505020304" pitchFamily="18" charset="0"/>
              </a:rPr>
              <a:t>. [online] Available at: &lt;https://www.transparency.org&gt;</a:t>
            </a:r>
          </a:p>
          <a:p>
            <a:pPr marL="457200" indent="-457200">
              <a:buFont typeface="Arial" panose="020B0604020202020204" pitchFamily="34" charset="0"/>
              <a:buChar char="•"/>
            </a:pPr>
            <a:r>
              <a:rPr lang="en-US" sz="1200" dirty="0">
                <a:solidFill>
                  <a:schemeClr val="tx1"/>
                </a:solidFill>
                <a:latin typeface="Century Schoolbook" panose="02040604050505020304" pitchFamily="18" charset="0"/>
              </a:rPr>
              <a:t>GAN Integrity. “Ghana Corruption Report” Accessed February 10, 2020. https://www.ganintegrity.com/portal/country-profiles/ghana/</a:t>
            </a:r>
          </a:p>
          <a:p>
            <a:pPr marL="457200" indent="-457200">
              <a:buFont typeface="Arial" panose="020B0604020202020204" pitchFamily="34" charset="0"/>
              <a:buChar char="•"/>
            </a:pPr>
            <a:r>
              <a:rPr lang="en-US" sz="1200" dirty="0">
                <a:solidFill>
                  <a:schemeClr val="tx1"/>
                </a:solidFill>
              </a:rPr>
              <a:t>GAN Integrity. “Ghana Corruption Report” Accessed February 10, 2020. https://www.ganintegrity.com/portal/country-profiles/ghana/</a:t>
            </a:r>
          </a:p>
        </p:txBody>
      </p:sp>
      <p:sp>
        <p:nvSpPr>
          <p:cNvPr id="21" name="Rectangle 20">
            <a:extLst>
              <a:ext uri="{FF2B5EF4-FFF2-40B4-BE49-F238E27FC236}">
                <a16:creationId xmlns:a16="http://schemas.microsoft.com/office/drawing/2014/main" id="{FCAEC3EF-5223-448C-A8FA-45CBBDECEFCA}"/>
              </a:ext>
            </a:extLst>
          </p:cNvPr>
          <p:cNvSpPr/>
          <p:nvPr/>
        </p:nvSpPr>
        <p:spPr>
          <a:xfrm>
            <a:off x="657169" y="7759359"/>
            <a:ext cx="20906856" cy="45604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Literature Review</a:t>
            </a:r>
          </a:p>
          <a:p>
            <a:pPr algn="just">
              <a:spcBef>
                <a:spcPts val="1200"/>
              </a:spcBef>
            </a:pPr>
            <a:r>
              <a:rPr lang="en-US" sz="3100" dirty="0">
                <a:solidFill>
                  <a:schemeClr val="tx1"/>
                </a:solidFill>
                <a:latin typeface="Century Schoolbook" panose="02040604050505020304" pitchFamily="18" charset="0"/>
                <a:cs typeface="Times New Roman" panose="02020603050405020304" pitchFamily="18" charset="0"/>
              </a:rPr>
              <a:t>Literature pertaining to the development of corruption in Ghana offers three broad explanations for corruption. The first explanation, explained by thinkers such as Christopher Clapham and Goran Hyden, is rooted in traditional culture and is embedded in the vast discourse of neopatrimonialism. The second explanation, argued by thinkers such as Albert Adu Boahen and Claude Ake suggests that traditionalism and neo-patrimonialism were coopted to fit the goals of colonial rulers. This and the authoritarian excess of colonial rule explains the proliferation of corruption in African countries today. A final explanation of  the development and persistence of corruption on the African continent – discussed by thinkers such as Acemoglu, Robinson and Francis Fukuyuma, rests in how neo-patrimonialism continues today as a rational response to weak state capacity.</a:t>
            </a:r>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6562902" y="734458"/>
            <a:ext cx="4773652" cy="3986243"/>
          </a:xfrm>
          <a:prstGeom prst="rect">
            <a:avLst/>
          </a:prstGeom>
        </p:spPr>
      </p:pic>
      <p:cxnSp>
        <p:nvCxnSpPr>
          <p:cNvPr id="3" name="Straight Connector 2">
            <a:extLst>
              <a:ext uri="{FF2B5EF4-FFF2-40B4-BE49-F238E27FC236}">
                <a16:creationId xmlns:a16="http://schemas.microsoft.com/office/drawing/2014/main" id="{6F6B188D-449A-4754-992C-9CA5EFF11B51}"/>
              </a:ext>
            </a:extLst>
          </p:cNvPr>
          <p:cNvCxnSpPr/>
          <p:nvPr/>
        </p:nvCxnSpPr>
        <p:spPr>
          <a:xfrm>
            <a:off x="0" y="5355771"/>
            <a:ext cx="21945600" cy="0"/>
          </a:xfrm>
          <a:prstGeom prst="line">
            <a:avLst/>
          </a:prstGeom>
          <a:ln w="228600">
            <a:solidFill>
              <a:srgbClr val="7A0000"/>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858D311C-5E7E-4F55-A04C-86E5655B3EB4}"/>
              </a:ext>
            </a:extLst>
          </p:cNvPr>
          <p:cNvSpPr/>
          <p:nvPr/>
        </p:nvSpPr>
        <p:spPr>
          <a:xfrm>
            <a:off x="657169" y="12915962"/>
            <a:ext cx="9823496" cy="73031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4000" b="1" i="1" dirty="0">
                <a:solidFill>
                  <a:schemeClr val="tx1"/>
                </a:solidFill>
                <a:latin typeface="Century Schoolbook" panose="02040604050505020304" pitchFamily="18" charset="0"/>
                <a:cs typeface="Times New Roman" panose="02020603050405020304" pitchFamily="18" charset="0"/>
              </a:rPr>
              <a:t>Prevalence of Corruption in Ghana</a:t>
            </a:r>
          </a:p>
          <a:p>
            <a:pPr algn="just">
              <a:spcBef>
                <a:spcPts val="1200"/>
              </a:spcBef>
            </a:pPr>
            <a:r>
              <a:rPr lang="en-US" sz="3100" dirty="0">
                <a:solidFill>
                  <a:schemeClr val="tx1"/>
                </a:solidFill>
                <a:latin typeface="Century Schoolbook" panose="02040604050505020304" pitchFamily="18" charset="0"/>
              </a:rPr>
              <a:t>In comparison to other countries within its region, Ghana is performing excellently in governance. However, in the Open Budget Survey, Ghana received a score of 50/100 in transparency as it provides the public with limited budget information. Ghana ranked 81 out of 180 countries in Transparency International’s 2017 Corruption Perceptions Index (CPI) with a score of 40 where 0 is highly corrupt and 100 is very clean. 40 is not a commendable score – it is indicative that there is a need for reform. </a:t>
            </a:r>
          </a:p>
          <a:p>
            <a:pPr algn="just">
              <a:spcBef>
                <a:spcPts val="1200"/>
              </a:spcBef>
            </a:pPr>
            <a:r>
              <a:rPr lang="en-US" sz="3100" dirty="0">
                <a:solidFill>
                  <a:schemeClr val="tx1"/>
                </a:solidFill>
                <a:latin typeface="Century Schoolbook" panose="02040604050505020304" pitchFamily="18" charset="0"/>
              </a:rPr>
              <a:t>I classified corruption in Ghana under two broad categories: high-level corruption and petty-level corruption.</a:t>
            </a:r>
          </a:p>
        </p:txBody>
      </p:sp>
      <p:sp>
        <p:nvSpPr>
          <p:cNvPr id="22" name="Rectangle 21">
            <a:extLst>
              <a:ext uri="{FF2B5EF4-FFF2-40B4-BE49-F238E27FC236}">
                <a16:creationId xmlns:a16="http://schemas.microsoft.com/office/drawing/2014/main" id="{705B494C-6546-4652-B694-05942A503CC2}"/>
              </a:ext>
            </a:extLst>
          </p:cNvPr>
          <p:cNvSpPr/>
          <p:nvPr/>
        </p:nvSpPr>
        <p:spPr>
          <a:xfrm>
            <a:off x="657169" y="20767858"/>
            <a:ext cx="9521777" cy="45140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b="1" i="1" dirty="0">
                <a:solidFill>
                  <a:schemeClr val="tx1"/>
                </a:solidFill>
                <a:latin typeface="Century Schoolbook" panose="02040604050505020304" pitchFamily="18" charset="0"/>
                <a:cs typeface="Times New Roman" panose="02020603050405020304" pitchFamily="18" charset="0"/>
              </a:rPr>
              <a:t>Current Major Efforts to Combat Corruption</a:t>
            </a:r>
          </a:p>
          <a:p>
            <a:endParaRPr lang="en-US" sz="3200" b="1" i="1" dirty="0">
              <a:solidFill>
                <a:schemeClr val="tx1"/>
              </a:solidFill>
              <a:latin typeface="Century Schoolbook" panose="02040604050505020304" pitchFamily="18" charset="0"/>
              <a:cs typeface="Times New Roman" panose="02020603050405020304" pitchFamily="18" charset="0"/>
            </a:endParaRPr>
          </a:p>
          <a:p>
            <a:pPr marL="571500" lvl="0" indent="-571500">
              <a:buFont typeface="Wingdings" panose="05000000000000000000" pitchFamily="2" charset="2"/>
              <a:buChar char="v"/>
            </a:pPr>
            <a:r>
              <a:rPr lang="en-US" sz="3100" dirty="0">
                <a:solidFill>
                  <a:schemeClr val="tx1"/>
                </a:solidFill>
                <a:latin typeface="Century Schoolbook" panose="02040604050505020304" pitchFamily="18" charset="0"/>
              </a:rPr>
              <a:t> Laws and Constitutional responses</a:t>
            </a:r>
          </a:p>
          <a:p>
            <a:pPr lvl="0"/>
            <a:r>
              <a:rPr lang="en-US" sz="3100" dirty="0">
                <a:solidFill>
                  <a:schemeClr val="tx1"/>
                </a:solidFill>
                <a:latin typeface="Century Schoolbook" panose="02040604050505020304" pitchFamily="18" charset="0"/>
              </a:rPr>
              <a:t>       - Public Procurement Act 	</a:t>
            </a:r>
          </a:p>
          <a:p>
            <a:pPr lvl="0"/>
            <a:r>
              <a:rPr lang="en-US" sz="3100" dirty="0">
                <a:solidFill>
                  <a:schemeClr val="tx1"/>
                </a:solidFill>
                <a:latin typeface="Century Schoolbook" panose="02040604050505020304" pitchFamily="18" charset="0"/>
              </a:rPr>
              <a:t>       - The Criminal Code</a:t>
            </a:r>
          </a:p>
          <a:p>
            <a:pPr lvl="0"/>
            <a:endParaRPr lang="en-US" sz="3100" dirty="0">
              <a:solidFill>
                <a:schemeClr val="tx1"/>
              </a:solidFill>
              <a:latin typeface="Century Schoolbook" panose="02040604050505020304" pitchFamily="18" charset="0"/>
            </a:endParaRPr>
          </a:p>
          <a:p>
            <a:pPr marL="571500" lvl="0" indent="-571500">
              <a:buFont typeface="Wingdings" panose="05000000000000000000" pitchFamily="2" charset="2"/>
              <a:buChar char="v"/>
            </a:pPr>
            <a:r>
              <a:rPr lang="en-US" sz="3100" dirty="0">
                <a:solidFill>
                  <a:schemeClr val="tx1"/>
                </a:solidFill>
                <a:latin typeface="Century Schoolbook" panose="02040604050505020304" pitchFamily="18" charset="0"/>
              </a:rPr>
              <a:t> Reports &amp; Accountability Offices</a:t>
            </a:r>
          </a:p>
          <a:p>
            <a:pPr lvl="0"/>
            <a:r>
              <a:rPr lang="en-US" sz="3100" dirty="0">
                <a:solidFill>
                  <a:schemeClr val="tx1"/>
                </a:solidFill>
                <a:latin typeface="Century Schoolbook" panose="02040604050505020304" pitchFamily="18" charset="0"/>
              </a:rPr>
              <a:t>       - Auditor General Reports</a:t>
            </a:r>
          </a:p>
          <a:p>
            <a:pPr lvl="0"/>
            <a:r>
              <a:rPr lang="en-US" sz="3100" dirty="0">
                <a:solidFill>
                  <a:schemeClr val="tx1"/>
                </a:solidFill>
                <a:latin typeface="Century Schoolbook" panose="02040604050505020304" pitchFamily="18" charset="0"/>
              </a:rPr>
              <a:t>       - Commission on Human Rights                      </a:t>
            </a:r>
          </a:p>
          <a:p>
            <a:pPr lvl="0"/>
            <a:r>
              <a:rPr lang="en-US" sz="3100" dirty="0">
                <a:solidFill>
                  <a:schemeClr val="tx1"/>
                </a:solidFill>
                <a:latin typeface="Century Schoolbook" panose="02040604050505020304" pitchFamily="18" charset="0"/>
              </a:rPr>
              <a:t>               &amp; Administrative Justice</a:t>
            </a:r>
          </a:p>
          <a:p>
            <a:pPr lvl="0"/>
            <a:r>
              <a:rPr lang="en-US" sz="3100" dirty="0">
                <a:solidFill>
                  <a:schemeClr val="tx1"/>
                </a:solidFill>
                <a:latin typeface="Century Schoolbook" panose="02040604050505020304" pitchFamily="18" charset="0"/>
              </a:rPr>
              <a:t>       - Office of the Special Prosecutor</a:t>
            </a:r>
          </a:p>
          <a:p>
            <a:pPr lvl="0"/>
            <a:endParaRPr lang="en-US" sz="3100" dirty="0">
              <a:solidFill>
                <a:schemeClr val="tx1"/>
              </a:solidFill>
              <a:latin typeface="Century Schoolbook" panose="02040604050505020304" pitchFamily="18" charset="0"/>
            </a:endParaRPr>
          </a:p>
          <a:p>
            <a:pPr marL="457200" lvl="0" indent="-457200">
              <a:buFont typeface="Wingdings" panose="05000000000000000000" pitchFamily="2" charset="2"/>
              <a:buChar char="v"/>
            </a:pPr>
            <a:r>
              <a:rPr lang="en-US" sz="3100" dirty="0">
                <a:solidFill>
                  <a:schemeClr val="tx1"/>
                </a:solidFill>
                <a:latin typeface="Century Schoolbook" panose="02040604050505020304" pitchFamily="18" charset="0"/>
              </a:rPr>
              <a:t>Grassroot civil society efforts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83C1EEB1-6E6B-49DC-9DAE-0F10073727A5}"/>
              </a:ext>
            </a:extLst>
          </p:cNvPr>
          <p:cNvSpPr/>
          <p:nvPr/>
        </p:nvSpPr>
        <p:spPr>
          <a:xfrm>
            <a:off x="11110597" y="20730436"/>
            <a:ext cx="10200488" cy="53871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000" b="1" i="1" dirty="0">
                <a:solidFill>
                  <a:schemeClr val="tx1"/>
                </a:solidFill>
                <a:latin typeface="Century Schoolbook" panose="02040604050505020304" pitchFamily="18" charset="0"/>
                <a:cs typeface="Times New Roman" panose="02020603050405020304" pitchFamily="18" charset="0"/>
              </a:rPr>
              <a:t>Conclusion</a:t>
            </a:r>
          </a:p>
          <a:p>
            <a:pPr marL="571500" indent="-571500">
              <a:buFont typeface="Wingdings" panose="05000000000000000000" pitchFamily="2" charset="2"/>
              <a:buChar char="v"/>
            </a:pPr>
            <a:r>
              <a:rPr lang="en-US" sz="3100" dirty="0">
                <a:solidFill>
                  <a:schemeClr val="tx1"/>
                </a:solidFill>
                <a:latin typeface="Century Schoolbook" panose="02040604050505020304" pitchFamily="18" charset="0"/>
              </a:rPr>
              <a:t>The current policy initiatives are working well to tackle high-level corruption. </a:t>
            </a:r>
          </a:p>
          <a:p>
            <a:pPr marL="571500" indent="-571500">
              <a:buFont typeface="Wingdings" panose="05000000000000000000" pitchFamily="2" charset="2"/>
              <a:buChar char="v"/>
            </a:pPr>
            <a:r>
              <a:rPr lang="en-US" sz="3100" dirty="0">
                <a:solidFill>
                  <a:schemeClr val="tx1"/>
                </a:solidFill>
                <a:latin typeface="Century Schoolbook" panose="02040604050505020304" pitchFamily="18" charset="0"/>
              </a:rPr>
              <a:t>For petty corruption, however, the government must embark on completely new reforms and initiatives.</a:t>
            </a:r>
          </a:p>
          <a:p>
            <a:pPr marL="571500" indent="-571500">
              <a:buFont typeface="Wingdings" panose="05000000000000000000" pitchFamily="2" charset="2"/>
              <a:buChar char="v"/>
            </a:pPr>
            <a:r>
              <a:rPr lang="en-US" sz="3100" dirty="0">
                <a:solidFill>
                  <a:schemeClr val="tx1"/>
                </a:solidFill>
                <a:latin typeface="Century Schoolbook" panose="02040604050505020304" pitchFamily="18" charset="0"/>
              </a:rPr>
              <a:t>I recommend the creation of a new corruption-specific law aimed at focusing on the many circumstances under which corruption occurs. </a:t>
            </a:r>
          </a:p>
          <a:p>
            <a:pPr marL="571500" indent="-571500">
              <a:buFont typeface="Wingdings" panose="05000000000000000000" pitchFamily="2" charset="2"/>
              <a:buChar char="v"/>
            </a:pPr>
            <a:r>
              <a:rPr lang="en-US" sz="3100" dirty="0">
                <a:solidFill>
                  <a:schemeClr val="tx1"/>
                </a:solidFill>
                <a:latin typeface="Century Schoolbook" panose="02040604050505020304" pitchFamily="18" charset="0"/>
              </a:rPr>
              <a:t>I also suggest that major attention is given to the Ghana police system; harsher and stricter disciplinary codes and regular training and education for police officers. </a:t>
            </a:r>
          </a:p>
          <a:p>
            <a:pPr marL="571500" indent="-571500">
              <a:buFont typeface="Wingdings" panose="05000000000000000000" pitchFamily="2" charset="2"/>
              <a:buChar char="v"/>
            </a:pPr>
            <a:r>
              <a:rPr lang="en-US" sz="3100" dirty="0">
                <a:solidFill>
                  <a:schemeClr val="tx1"/>
                </a:solidFill>
                <a:latin typeface="Century Schoolbook" panose="02040604050505020304" pitchFamily="18" charset="0"/>
              </a:rPr>
              <a:t> I explain how changing collective public attitudes about corruption through grassroot education, will reduce the likelihood of ordinary citizens consistently participating in petty corruption.</a:t>
            </a:r>
            <a:endParaRPr lang="en-US" sz="3100" b="1" i="1" dirty="0">
              <a:solidFill>
                <a:schemeClr val="tx1"/>
              </a:solidFill>
              <a:latin typeface="Century Schoolbook" panose="02040604050505020304" pitchFamily="18" charset="0"/>
              <a:cs typeface="Times New Roman" panose="02020603050405020304" pitchFamily="18" charset="0"/>
            </a:endParaRPr>
          </a:p>
          <a:p>
            <a:pPr lvl="0"/>
            <a:endParaRPr lang="en-US" sz="3600" dirty="0">
              <a:solidFill>
                <a:schemeClr val="tx1"/>
              </a:solidFill>
              <a:latin typeface="Century Schoolbook" panose="02040604050505020304" pitchFamily="18" charset="0"/>
              <a:cs typeface="Times New Roman" panose="02020603050405020304" pitchFamily="18" charset="0"/>
            </a:endParaRPr>
          </a:p>
        </p:txBody>
      </p:sp>
      <p:pic>
        <p:nvPicPr>
          <p:cNvPr id="15" name="Picture 14" descr="C:\Users\dnf3\AppData\Local\Microsoft\Windows\INetCache\Content.MSO\601B2EAA.tmp">
            <a:extLst>
              <a:ext uri="{FF2B5EF4-FFF2-40B4-BE49-F238E27FC236}">
                <a16:creationId xmlns:a16="http://schemas.microsoft.com/office/drawing/2014/main" id="{B5BE42F8-42A6-463A-AAA5-FD5FA34312F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099104" y="13983324"/>
            <a:ext cx="5755373" cy="5949243"/>
          </a:xfrm>
          <a:prstGeom prst="rect">
            <a:avLst/>
          </a:prstGeom>
          <a:noFill/>
          <a:ln>
            <a:noFill/>
          </a:ln>
        </p:spPr>
      </p:pic>
      <p:sp>
        <p:nvSpPr>
          <p:cNvPr id="2" name="TextBox 1">
            <a:extLst>
              <a:ext uri="{FF2B5EF4-FFF2-40B4-BE49-F238E27FC236}">
                <a16:creationId xmlns:a16="http://schemas.microsoft.com/office/drawing/2014/main" id="{CC2D93A2-AD0C-4FFB-9E20-E1BE8A7C68FB}"/>
              </a:ext>
            </a:extLst>
          </p:cNvPr>
          <p:cNvSpPr txBox="1"/>
          <p:nvPr/>
        </p:nvSpPr>
        <p:spPr>
          <a:xfrm>
            <a:off x="11110597" y="12906106"/>
            <a:ext cx="10424640" cy="1077218"/>
          </a:xfrm>
          <a:prstGeom prst="rect">
            <a:avLst/>
          </a:prstGeom>
          <a:noFill/>
        </p:spPr>
        <p:txBody>
          <a:bodyPr wrap="square" rtlCol="0">
            <a:spAutoFit/>
          </a:bodyPr>
          <a:lstStyle/>
          <a:p>
            <a:r>
              <a:rPr lang="en-US" sz="3200" b="1" i="1" dirty="0">
                <a:latin typeface="Century Schoolbook" panose="02040604050505020304" pitchFamily="18" charset="0"/>
                <a:cs typeface="Times New Roman" panose="02020603050405020304" pitchFamily="18" charset="0"/>
              </a:rPr>
              <a:t>Survey Question: How many of the following people do you think are involved in corruption? </a:t>
            </a:r>
          </a:p>
        </p:txBody>
      </p:sp>
      <p:sp>
        <p:nvSpPr>
          <p:cNvPr id="5" name="TextBox 4">
            <a:extLst>
              <a:ext uri="{FF2B5EF4-FFF2-40B4-BE49-F238E27FC236}">
                <a16:creationId xmlns:a16="http://schemas.microsoft.com/office/drawing/2014/main" id="{B95D66C1-0ECE-4B41-92AD-3B50879D554E}"/>
              </a:ext>
            </a:extLst>
          </p:cNvPr>
          <p:cNvSpPr txBox="1"/>
          <p:nvPr/>
        </p:nvSpPr>
        <p:spPr>
          <a:xfrm>
            <a:off x="11633892" y="19932567"/>
            <a:ext cx="8782050" cy="738664"/>
          </a:xfrm>
          <a:prstGeom prst="rect">
            <a:avLst/>
          </a:prstGeom>
          <a:noFill/>
        </p:spPr>
        <p:txBody>
          <a:bodyPr wrap="square" rtlCol="0">
            <a:spAutoFit/>
          </a:bodyPr>
          <a:lstStyle/>
          <a:p>
            <a:r>
              <a:rPr lang="en-US" sz="1400" dirty="0">
                <a:latin typeface="Century Schoolbook" panose="02040604050505020304" pitchFamily="18" charset="0"/>
              </a:rPr>
              <a:t> Frinjuah, John. Is Ghana – Africa’s good-governance darling – losing the fight against corruption? From: </a:t>
            </a:r>
            <a:r>
              <a:rPr lang="en-US" sz="1400" dirty="0" err="1">
                <a:latin typeface="Century Schoolbook" panose="02040604050505020304" pitchFamily="18" charset="0"/>
              </a:rPr>
              <a:t>Afrobarameter.org,</a:t>
            </a:r>
            <a:r>
              <a:rPr lang="en-US" sz="1400" dirty="0" err="1">
                <a:latin typeface="Century Schoolbook" panose="02040604050505020304" pitchFamily="18" charset="0"/>
                <a:hlinkClick r:id="rId4">
                  <a:extLst>
                    <a:ext uri="{A12FA001-AC4F-418D-AE19-62706E023703}">
                      <ahyp:hlinkClr xmlns:ahyp="http://schemas.microsoft.com/office/drawing/2018/hyperlinkcolor" val="tx"/>
                    </a:ext>
                  </a:extLst>
                </a:hlinkClick>
              </a:rPr>
              <a:t>https</a:t>
            </a:r>
            <a:r>
              <a:rPr lang="en-US" sz="1400" dirty="0">
                <a:latin typeface="Century Schoolbook" panose="02040604050505020304" pitchFamily="18" charset="0"/>
                <a:hlinkClick r:id="rId4">
                  <a:extLst>
                    <a:ext uri="{A12FA001-AC4F-418D-AE19-62706E023703}">
                      <ahyp:hlinkClr xmlns:ahyp="http://schemas.microsoft.com/office/drawing/2018/hyperlinkcolor" val="tx"/>
                    </a:ext>
                  </a:extLst>
                </a:hlinkClick>
              </a:rPr>
              <a:t>://afrobarometer.org/blogs/ghana-africas-good-governance-darling-losing-fight-against-corruption</a:t>
            </a:r>
            <a:r>
              <a:rPr lang="en-US" sz="1400" dirty="0">
                <a:latin typeface="Century Schoolbook" panose="02040604050505020304" pitchFamily="18" charset="0"/>
              </a:rPr>
              <a:t> </a:t>
            </a:r>
          </a:p>
        </p:txBody>
      </p:sp>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E30347-B34F-4EF2-A27F-1DD0D1728321}">
  <ds:schemaRefs>
    <ds:schemaRef ds:uri="http://schemas.microsoft.com/sharepoint/v3/contenttype/forms"/>
  </ds:schemaRefs>
</ds:datastoreItem>
</file>

<file path=customXml/itemProps2.xml><?xml version="1.0" encoding="utf-8"?>
<ds:datastoreItem xmlns:ds="http://schemas.openxmlformats.org/officeDocument/2006/customXml" ds:itemID="{C533555B-9CE2-454F-AA1F-E0673F4E3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E0CB4F-8BB6-44FB-849E-C9D63C94F54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2490</TotalTime>
  <Words>597</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Schoolbook</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Danielle Frempong</cp:lastModifiedBy>
  <cp:revision>32</cp:revision>
  <dcterms:created xsi:type="dcterms:W3CDTF">2019-03-22T02:31:02Z</dcterms:created>
  <dcterms:modified xsi:type="dcterms:W3CDTF">2020-05-20T21:41:13Z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